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72" r:id="rId5"/>
    <p:sldId id="265" r:id="rId6"/>
    <p:sldId id="260" r:id="rId7"/>
    <p:sldId id="261" r:id="rId8"/>
    <p:sldId id="266" r:id="rId9"/>
    <p:sldId id="268" r:id="rId10"/>
    <p:sldId id="267" r:id="rId11"/>
    <p:sldId id="269" r:id="rId12"/>
    <p:sldId id="271" r:id="rId13"/>
    <p:sldId id="263" r:id="rId14"/>
    <p:sldId id="270" r:id="rId15"/>
  </p:sldIdLst>
  <p:sldSz cx="14630400" cy="8229600"/>
  <p:notesSz cx="8229600" cy="14630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ontserrat" panose="020B0604020202020204" charset="-18"/>
      <p:regular r:id="rId21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32"/>
    <a:srgbClr val="999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8" d="100"/>
          <a:sy n="78" d="100"/>
        </p:scale>
        <p:origin x="-216" y="-7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11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>
                <a:solidFill>
                  <a:schemeClr val="bg1"/>
                </a:solidFill>
              </a:defRPr>
            </a:pPr>
            <a:r>
              <a:rPr lang="pl-PL" dirty="0" smtClean="0">
                <a:solidFill>
                  <a:schemeClr val="bg1"/>
                </a:solidFill>
              </a:rPr>
              <a:t>Waga</a:t>
            </a:r>
            <a:endParaRPr lang="en-US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4170266665025642"/>
          <c:y val="3.18088224649433E-2"/>
        </c:manualLayout>
      </c:layout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Kolor</c:v>
                </c:pt>
              </c:strCache>
            </c:strRef>
          </c:tx>
          <c:spPr>
            <a:ln w="19050">
              <a:noFill/>
            </a:ln>
          </c:spPr>
          <c:xVal>
            <c:numRef>
              <c:f>Sheet1!$A$2:$A$8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3</c:v>
                </c:pt>
                <c:pt idx="5">
                  <c:v>7</c:v>
                </c:pt>
                <c:pt idx="6">
                  <c:v>2</c:v>
                </c:pt>
              </c:numCache>
            </c:numRef>
          </c:xVal>
          <c:yVal>
            <c:numRef>
              <c:f>Sheet1!$B$2:$B$8</c:f>
              <c:numCache>
                <c:formatCode>General</c:formatCode>
                <c:ptCount val="7"/>
                <c:pt idx="0">
                  <c:v>2</c:v>
                </c:pt>
                <c:pt idx="1">
                  <c:v>3</c:v>
                </c:pt>
                <c:pt idx="2">
                  <c:v>8</c:v>
                </c:pt>
                <c:pt idx="3">
                  <c:v>9</c:v>
                </c:pt>
                <c:pt idx="4">
                  <c:v>2</c:v>
                </c:pt>
                <c:pt idx="5">
                  <c:v>9</c:v>
                </c:pt>
                <c:pt idx="6">
                  <c:v>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323904"/>
        <c:axId val="44321600"/>
      </c:scatterChart>
      <c:valAx>
        <c:axId val="443239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schemeClr val="bg1"/>
                </a:solidFill>
              </a:defRPr>
            </a:pPr>
            <a:endParaRPr lang="pl-PL"/>
          </a:p>
        </c:txPr>
        <c:crossAx val="44321600"/>
        <c:crosses val="autoZero"/>
        <c:crossBetween val="midCat"/>
      </c:valAx>
      <c:valAx>
        <c:axId val="4432160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schemeClr val="bg1"/>
                </a:solidFill>
              </a:defRPr>
            </a:pPr>
            <a:endParaRPr lang="pl-PL"/>
          </a:p>
        </c:txPr>
        <c:crossAx val="44323904"/>
        <c:crosses val="autoZero"/>
        <c:crossBetween val="midCat"/>
      </c:valAx>
      <c:spPr>
        <a:ln>
          <a:solidFill>
            <a:schemeClr val="bg1"/>
          </a:solidFill>
        </a:ln>
      </c:spPr>
    </c:plotArea>
    <c:legend>
      <c:legendPos val="r"/>
      <c:layout/>
      <c:overlay val="0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pl-PL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pl-PL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35C690-A2D3-4708-AAE9-C2A9B6BE9B1A}" type="datetimeFigureOut">
              <a:rPr lang="pl-PL" smtClean="0"/>
              <a:t>18.05.2025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BA28C6-3320-4174-A689-1C25694701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7407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create.kahoot.it/share/ai-quiz-wiedzy/f59b4079-be8c-4008-aee7-2c7f9124e1f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709863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Jak AI podejmuje decyzje? Matematyka w tle </a:t>
            </a:r>
            <a:r>
              <a:rPr lang="pl-PL" sz="445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</a:t>
            </a:r>
            <a:r>
              <a:rPr lang="en-US" sz="4450" b="1" dirty="0" smtClean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ztucznej </a:t>
            </a:r>
            <a:r>
              <a:rPr lang="pl-PL" sz="4450" b="1" dirty="0" smtClean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</a:t>
            </a:r>
            <a:r>
              <a:rPr lang="pl-PL" sz="4450" b="1" dirty="0" smtClean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nteligencji.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517290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6" name="Rectangle 5"/>
          <p:cNvSpPr/>
          <p:nvPr/>
        </p:nvSpPr>
        <p:spPr>
          <a:xfrm>
            <a:off x="12694596" y="7655668"/>
            <a:ext cx="1848255" cy="466928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8309" y="394144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6" name="Text 0"/>
          <p:cNvSpPr/>
          <p:nvPr/>
        </p:nvSpPr>
        <p:spPr>
          <a:xfrm>
            <a:off x="2052089" y="668235"/>
            <a:ext cx="988375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600"/>
              </a:lnSpc>
            </a:pPr>
            <a:r>
              <a:rPr lang="pl-PL" sz="4800" dirty="0" smtClean="0">
                <a:solidFill>
                  <a:srgbClr val="9998FF"/>
                </a:solidFill>
              </a:rPr>
              <a:t>Prosta matematyka </a:t>
            </a:r>
            <a:r>
              <a:rPr lang="pl-PL" sz="4800" b="1" dirty="0" smtClean="0">
                <a:solidFill>
                  <a:srgbClr val="9998FF"/>
                </a:solidFill>
              </a:rPr>
              <a:t>AI </a:t>
            </a:r>
            <a:r>
              <a:rPr lang="pl-PL" sz="4800" dirty="0" smtClean="0">
                <a:solidFill>
                  <a:srgbClr val="9998FF"/>
                </a:solidFill>
              </a:rPr>
              <a:t>vs</a:t>
            </a:r>
            <a:r>
              <a:rPr lang="pl-PL" sz="4800" b="1" dirty="0" smtClean="0">
                <a:solidFill>
                  <a:srgbClr val="9998FF"/>
                </a:solidFill>
              </a:rPr>
              <a:t> Deep Learning</a:t>
            </a:r>
            <a:endParaRPr lang="en-US" sz="4450" b="1" dirty="0">
              <a:solidFill>
                <a:srgbClr val="9998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18686" y="2164635"/>
            <a:ext cx="49970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dirty="0" smtClean="0">
                <a:solidFill>
                  <a:schemeClr val="bg1"/>
                </a:solidFill>
              </a:rPr>
              <a:t>Prosta AI (np. klasyfikator liniowy, k-NN):</a:t>
            </a:r>
            <a:endParaRPr lang="pl-PL" sz="4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20307" y="4525104"/>
            <a:ext cx="5593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smtClean="0">
                <a:solidFill>
                  <a:schemeClr val="bg1"/>
                </a:solidFill>
              </a:rPr>
              <a:t>Działa na małej liczbie cech (np. kolor, waga)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smtClean="0">
                <a:solidFill>
                  <a:schemeClr val="bg1"/>
                </a:solidFill>
              </a:rPr>
              <a:t>Szuka prostej granicy lub najbliższego punktu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smtClean="0">
                <a:solidFill>
                  <a:schemeClr val="bg1"/>
                </a:solidFill>
              </a:rPr>
              <a:t>Uczy się na podstawie łatwych do zobaczenia wzorców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smtClean="0">
                <a:solidFill>
                  <a:schemeClr val="bg1"/>
                </a:solidFill>
              </a:rPr>
              <a:t>Działa dobrze dla prostych problemów, np. rozróżnianie jabłek i bananów</a:t>
            </a:r>
          </a:p>
          <a:p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10" name="Shape 1"/>
          <p:cNvSpPr/>
          <p:nvPr/>
        </p:nvSpPr>
        <p:spPr>
          <a:xfrm>
            <a:off x="514588" y="216463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Box 10"/>
          <p:cNvSpPr txBox="1"/>
          <p:nvPr/>
        </p:nvSpPr>
        <p:spPr>
          <a:xfrm>
            <a:off x="8116240" y="2349163"/>
            <a:ext cx="49970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dirty="0" smtClean="0">
                <a:solidFill>
                  <a:schemeClr val="bg1"/>
                </a:solidFill>
              </a:rPr>
              <a:t>Deep Learning (głębokie uczenie):</a:t>
            </a:r>
            <a:endParaRPr lang="pl-PL" sz="4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17860" y="3941445"/>
            <a:ext cx="5593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smtClean="0">
                <a:solidFill>
                  <a:schemeClr val="bg1"/>
                </a:solidFill>
              </a:rPr>
              <a:t>Ma wiele warstw „sztucznych neuronów” (jak mózg)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smtClean="0">
                <a:solidFill>
                  <a:schemeClr val="bg1"/>
                </a:solidFill>
              </a:rPr>
              <a:t>Przetwarza setki, tysiące cech (np. tysiące słów w zdaniu)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smtClean="0">
                <a:solidFill>
                  <a:schemeClr val="bg1"/>
                </a:solidFill>
              </a:rPr>
              <a:t>Potrafi uczyć się bardzo złożonych wzorców (np. rozumienie języka, obrazów)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smtClean="0">
                <a:solidFill>
                  <a:schemeClr val="bg1"/>
                </a:solidFill>
              </a:rPr>
              <a:t>To właśnie deep learning stoi za ChatGPT i innymi zaawansowanymi AI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13" name="Shape 1"/>
          <p:cNvSpPr/>
          <p:nvPr/>
        </p:nvSpPr>
        <p:spPr>
          <a:xfrm>
            <a:off x="7412142" y="234916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56074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8309" y="394144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5" name="Text 0"/>
          <p:cNvSpPr/>
          <p:nvPr/>
        </p:nvSpPr>
        <p:spPr>
          <a:xfrm>
            <a:off x="2373325" y="363108"/>
            <a:ext cx="988375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5600"/>
              </a:lnSpc>
            </a:pPr>
            <a:r>
              <a:rPr lang="pl-PL" sz="4800" dirty="0" smtClean="0">
                <a:solidFill>
                  <a:srgbClr val="9998FF"/>
                </a:solidFill>
              </a:rPr>
              <a:t>Jak działa ChatGPT?</a:t>
            </a:r>
            <a:endParaRPr lang="en-US" sz="4450" b="1" dirty="0">
              <a:solidFill>
                <a:srgbClr val="9998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3935" y="1544000"/>
            <a:ext cx="4997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dirty="0" smtClean="0">
                <a:solidFill>
                  <a:schemeClr val="bg1"/>
                </a:solidFill>
              </a:rPr>
              <a:t>Czym jest ChatGPT?</a:t>
            </a:r>
            <a:endParaRPr lang="pl-PL" sz="40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5558" y="2251886"/>
            <a:ext cx="559385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chemeClr val="bg1"/>
                </a:solidFill>
              </a:rPr>
              <a:t>ChatGPT to bardzo duży program komputerowy, który naśladuje działanie ludzkiego mózgu — nazywamy go </a:t>
            </a:r>
            <a:r>
              <a:rPr lang="pl-PL" b="1" dirty="0" smtClean="0">
                <a:solidFill>
                  <a:schemeClr val="bg1"/>
                </a:solidFill>
              </a:rPr>
              <a:t>siecią neuronową</a:t>
            </a:r>
            <a:r>
              <a:rPr lang="pl-PL" dirty="0" smtClean="0">
                <a:solidFill>
                  <a:schemeClr val="bg1"/>
                </a:solidFill>
              </a:rPr>
              <a:t>. </a:t>
            </a:r>
          </a:p>
          <a:p>
            <a:endParaRPr lang="pl-PL" dirty="0" smtClean="0">
              <a:solidFill>
                <a:schemeClr val="bg1"/>
              </a:solidFill>
            </a:endParaRPr>
          </a:p>
          <a:p>
            <a:r>
              <a:rPr lang="pl-PL" dirty="0" smtClean="0">
                <a:solidFill>
                  <a:schemeClr val="bg1"/>
                </a:solidFill>
              </a:rPr>
              <a:t>Składa się z tysięcy małych „sztucznych neuronów”, które razem analizują tekst.</a:t>
            </a:r>
          </a:p>
          <a:p>
            <a:r>
              <a:rPr lang="pl-PL" dirty="0" smtClean="0">
                <a:solidFill>
                  <a:schemeClr val="bg1"/>
                </a:solidFill>
              </a:rPr>
              <a:t>Każdy neuron dostaje od innych neuronów informacje, mnoży je przez specjalne liczby (zwane </a:t>
            </a:r>
            <a:r>
              <a:rPr lang="pl-PL" i="1" dirty="0" smtClean="0">
                <a:solidFill>
                  <a:schemeClr val="bg1"/>
                </a:solidFill>
              </a:rPr>
              <a:t>wagami</a:t>
            </a:r>
            <a:r>
              <a:rPr lang="pl-PL" dirty="0" smtClean="0">
                <a:solidFill>
                  <a:schemeClr val="bg1"/>
                </a:solidFill>
              </a:rPr>
              <a:t>), a potem decyduje, co przekazać dalej. </a:t>
            </a:r>
          </a:p>
          <a:p>
            <a:endParaRPr lang="pl-PL" dirty="0" smtClean="0">
              <a:solidFill>
                <a:schemeClr val="bg1"/>
              </a:solidFill>
            </a:endParaRPr>
          </a:p>
          <a:p>
            <a:r>
              <a:rPr lang="pl-PL" dirty="0" smtClean="0">
                <a:solidFill>
                  <a:schemeClr val="bg1"/>
                </a:solidFill>
              </a:rPr>
              <a:t>Kiedy zadajesz pytanie, ChatGPT oblicza, jaka odpowiedź ma największe prawdopodobieństwo, że będzie dobra — to tak, jakby przewidywał, co powiedzieć dalej.</a:t>
            </a:r>
          </a:p>
          <a:p>
            <a:r>
              <a:rPr lang="pl-PL" dirty="0" smtClean="0">
                <a:solidFill>
                  <a:schemeClr val="bg1"/>
                </a:solidFill>
              </a:rPr>
              <a:t>Dzięki temu potrafi tworzyć całe zdania, wyjaśniać rzeczy i nawet wymyślać historie!</a:t>
            </a:r>
          </a:p>
          <a:p>
            <a:endParaRPr lang="pl-PL" dirty="0" smtClean="0">
              <a:solidFill>
                <a:schemeClr val="bg1"/>
              </a:solidFill>
            </a:endParaRPr>
          </a:p>
          <a:p>
            <a:r>
              <a:rPr lang="pl-PL" dirty="0" smtClean="0">
                <a:solidFill>
                  <a:schemeClr val="bg1"/>
                </a:solidFill>
              </a:rPr>
              <a:t>Można powiedzieć, że to </a:t>
            </a:r>
            <a:r>
              <a:rPr lang="pl-PL" b="1" dirty="0" smtClean="0">
                <a:solidFill>
                  <a:schemeClr val="bg1"/>
                </a:solidFill>
              </a:rPr>
              <a:t>bardzo zaawansowana wersja prostych metod klasyfikacji i liczenia odległości</a:t>
            </a:r>
            <a:r>
              <a:rPr lang="pl-PL" dirty="0" smtClean="0">
                <a:solidFill>
                  <a:schemeClr val="bg1"/>
                </a:solidFill>
              </a:rPr>
              <a:t>, tylko działa na dużo większej liczbie danych i bardziej skomplikowanych „wzorach”.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Shape 1"/>
          <p:cNvSpPr/>
          <p:nvPr/>
        </p:nvSpPr>
        <p:spPr>
          <a:xfrm>
            <a:off x="270867" y="165422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Box 8"/>
          <p:cNvSpPr txBox="1"/>
          <p:nvPr/>
        </p:nvSpPr>
        <p:spPr>
          <a:xfrm>
            <a:off x="7899584" y="2349163"/>
            <a:ext cx="57201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smtClean="0">
                <a:solidFill>
                  <a:srgbClr val="9998FF"/>
                </a:solidFill>
              </a:rPr>
              <a:t>Przykład dla łatwiejszego zrozumienia:</a:t>
            </a:r>
          </a:p>
          <a:p>
            <a:endParaRPr lang="pl-PL" sz="4000" b="1" dirty="0">
              <a:solidFill>
                <a:srgbClr val="9998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899584" y="4038596"/>
            <a:ext cx="55938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 smtClean="0">
                <a:solidFill>
                  <a:srgbClr val="9998FF"/>
                </a:solidFill>
              </a:rPr>
              <a:t>Wyobraź sobie ogromną drużynę ludzi (neurony), którzy razem próbują odpowiedzieć na Twoje pytanie. Każdy z nich mówi coś trochę innego, a na końcu wybierają najlepszą odpowiedź, biorąc pod uwagę wszystkie pomysły.</a:t>
            </a:r>
            <a:endParaRPr lang="pl-PL" b="1" dirty="0">
              <a:solidFill>
                <a:srgbClr val="9998FF"/>
              </a:solidFill>
            </a:endParaRPr>
          </a:p>
        </p:txBody>
      </p:sp>
      <p:sp>
        <p:nvSpPr>
          <p:cNvPr id="11" name="Shape 1"/>
          <p:cNvSpPr/>
          <p:nvPr/>
        </p:nvSpPr>
        <p:spPr>
          <a:xfrm>
            <a:off x="7315200" y="252374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2889382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532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532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8309" y="394144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5" name="Text 0"/>
          <p:cNvSpPr/>
          <p:nvPr/>
        </p:nvSpPr>
        <p:spPr>
          <a:xfrm>
            <a:off x="2373325" y="363108"/>
            <a:ext cx="988375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5600"/>
              </a:lnSpc>
            </a:pPr>
            <a:r>
              <a:rPr lang="pl-PL" sz="4800" dirty="0" smtClean="0">
                <a:solidFill>
                  <a:srgbClr val="9998FF"/>
                </a:solidFill>
              </a:rPr>
              <a:t>Przykład z życia: Asystent Google</a:t>
            </a:r>
            <a:endParaRPr lang="en-US" sz="4450" b="1" dirty="0">
              <a:solidFill>
                <a:srgbClr val="9998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98265" y="1688089"/>
            <a:ext cx="68133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smtClean="0">
                <a:solidFill>
                  <a:schemeClr val="bg1"/>
                </a:solidFill>
              </a:rPr>
              <a:t>Jak myśli Asystent Google`a?</a:t>
            </a:r>
            <a:endParaRPr lang="pl-PL" sz="40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18846" y="2848838"/>
            <a:ext cx="1078941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chemeClr val="bg1"/>
                </a:solidFill>
              </a:rPr>
              <a:t>Gdy mówisz do telefonu: </a:t>
            </a:r>
            <a:r>
              <a:rPr lang="pl-PL" b="1" dirty="0" smtClean="0">
                <a:solidFill>
                  <a:schemeClr val="bg1"/>
                </a:solidFill>
              </a:rPr>
              <a:t>„Ok google, jaka jutro będzie pogoda?”</a:t>
            </a:r>
            <a:r>
              <a:rPr lang="pl-PL" dirty="0" smtClean="0">
                <a:solidFill>
                  <a:schemeClr val="bg1"/>
                </a:solidFill>
              </a:rPr>
              <a:t>, uruchamiasz sztuczną inteligencję!</a:t>
            </a:r>
          </a:p>
          <a:p>
            <a:endParaRPr lang="pl-PL" dirty="0" smtClean="0">
              <a:solidFill>
                <a:schemeClr val="bg1"/>
              </a:solidFill>
            </a:endParaRPr>
          </a:p>
          <a:p>
            <a:r>
              <a:rPr lang="pl-PL" b="1" dirty="0" smtClean="0">
                <a:solidFill>
                  <a:schemeClr val="bg1"/>
                </a:solidFill>
              </a:rPr>
              <a:t>Krok 1: Rozpoznawanie mowy:</a:t>
            </a:r>
            <a:endParaRPr lang="pl-PL" dirty="0" smtClean="0">
              <a:solidFill>
                <a:schemeClr val="bg1"/>
              </a:solidFill>
            </a:endParaRPr>
          </a:p>
          <a:p>
            <a:pPr lvl="1"/>
            <a:r>
              <a:rPr lang="pl-PL" dirty="0" smtClean="0">
                <a:solidFill>
                  <a:schemeClr val="bg1"/>
                </a:solidFill>
              </a:rPr>
              <a:t>AI zamienia Twój głos (dźwięk) na tekst – używa do tego </a:t>
            </a:r>
            <a:r>
              <a:rPr lang="pl-PL" i="1" dirty="0" smtClean="0">
                <a:solidFill>
                  <a:schemeClr val="bg1"/>
                </a:solidFill>
              </a:rPr>
              <a:t>deep learningu</a:t>
            </a:r>
            <a:endParaRPr lang="pl-PL" dirty="0" smtClean="0">
              <a:solidFill>
                <a:schemeClr val="bg1"/>
              </a:solidFill>
            </a:endParaRPr>
          </a:p>
          <a:p>
            <a:pPr lvl="1"/>
            <a:r>
              <a:rPr lang="pl-PL" dirty="0" smtClean="0">
                <a:solidFill>
                  <a:schemeClr val="bg1"/>
                </a:solidFill>
              </a:rPr>
              <a:t>Uczyła się wcześniej na tysiącach nagrań i zdań</a:t>
            </a:r>
          </a:p>
          <a:p>
            <a:pPr lvl="1"/>
            <a:endParaRPr lang="pl-PL" dirty="0" smtClean="0">
              <a:solidFill>
                <a:schemeClr val="bg1"/>
              </a:solidFill>
            </a:endParaRPr>
          </a:p>
          <a:p>
            <a:r>
              <a:rPr lang="pl-PL" b="1" dirty="0" smtClean="0">
                <a:solidFill>
                  <a:schemeClr val="bg1"/>
                </a:solidFill>
              </a:rPr>
              <a:t>Krok 2: Zrozumienie pytania:</a:t>
            </a:r>
            <a:endParaRPr lang="pl-PL" dirty="0" smtClean="0">
              <a:solidFill>
                <a:schemeClr val="bg1"/>
              </a:solidFill>
            </a:endParaRPr>
          </a:p>
          <a:p>
            <a:pPr lvl="1"/>
            <a:r>
              <a:rPr lang="pl-PL" dirty="0" smtClean="0">
                <a:solidFill>
                  <a:schemeClr val="bg1"/>
                </a:solidFill>
              </a:rPr>
              <a:t>Program analizuje słowa, ich kolejność i sens</a:t>
            </a:r>
          </a:p>
          <a:p>
            <a:pPr lvl="1"/>
            <a:r>
              <a:rPr lang="pl-PL" dirty="0" smtClean="0">
                <a:solidFill>
                  <a:schemeClr val="bg1"/>
                </a:solidFill>
              </a:rPr>
              <a:t>Szuka odpowiedniego tematu — w tym przypadku pogoda</a:t>
            </a:r>
          </a:p>
          <a:p>
            <a:pPr lvl="1"/>
            <a:endParaRPr lang="pl-PL" dirty="0" smtClean="0">
              <a:solidFill>
                <a:schemeClr val="bg1"/>
              </a:solidFill>
            </a:endParaRPr>
          </a:p>
          <a:p>
            <a:r>
              <a:rPr lang="pl-PL" b="1" dirty="0" smtClean="0">
                <a:solidFill>
                  <a:schemeClr val="bg1"/>
                </a:solidFill>
              </a:rPr>
              <a:t>Krok 3: Znalezienie odpowiedzi:</a:t>
            </a:r>
            <a:endParaRPr lang="pl-PL" dirty="0" smtClean="0">
              <a:solidFill>
                <a:schemeClr val="bg1"/>
              </a:solidFill>
            </a:endParaRPr>
          </a:p>
          <a:p>
            <a:pPr lvl="1"/>
            <a:r>
              <a:rPr lang="pl-PL" dirty="0" smtClean="0">
                <a:solidFill>
                  <a:schemeClr val="bg1"/>
                </a:solidFill>
              </a:rPr>
              <a:t>Łączy się z bazą danych o pogodzie i wybiera najlepszą odpowiedź</a:t>
            </a:r>
          </a:p>
          <a:p>
            <a:pPr lvl="1"/>
            <a:endParaRPr lang="pl-PL" dirty="0" smtClean="0">
              <a:solidFill>
                <a:schemeClr val="bg1"/>
              </a:solidFill>
            </a:endParaRPr>
          </a:p>
          <a:p>
            <a:r>
              <a:rPr lang="pl-PL" b="1" dirty="0" smtClean="0">
                <a:solidFill>
                  <a:schemeClr val="bg1"/>
                </a:solidFill>
              </a:rPr>
              <a:t>Krok 4: Odpowiedź głosowa:</a:t>
            </a:r>
            <a:endParaRPr lang="pl-PL" dirty="0" smtClean="0">
              <a:solidFill>
                <a:schemeClr val="bg1"/>
              </a:solidFill>
            </a:endParaRPr>
          </a:p>
          <a:p>
            <a:pPr lvl="1"/>
            <a:r>
              <a:rPr lang="pl-PL" dirty="0" smtClean="0">
                <a:solidFill>
                  <a:schemeClr val="bg1"/>
                </a:solidFill>
              </a:rPr>
              <a:t>AI zamienia tekst odpowiedzi z powrotem na głos i mówi do Ciebie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Shape 1"/>
          <p:cNvSpPr/>
          <p:nvPr/>
        </p:nvSpPr>
        <p:spPr>
          <a:xfrm>
            <a:off x="514588" y="1798311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536723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77867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Pytania i </a:t>
            </a:r>
            <a:r>
              <a:rPr lang="en-US" sz="4450" b="1" dirty="0" smtClean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dyskusja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81630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462326" y="289071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Czy AI rozumie?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3376851"/>
            <a:ext cx="2974300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Czy sztuczna inteligencja naprawdę rozumie, czym jest jabłko, czy tylko analizuje dane?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707374" y="281630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11391" y="289071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Czy AI może się mylić?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11391" y="3376851"/>
            <a:ext cx="297430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Jakie sytuacje mogą spowodować, że AI podejmie błędną decyzję?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20576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462326" y="52713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Więcej owoców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62326" y="5757505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 się stanie, jeśli nauczymy AI rozpoznawania wielu różnych owoców i klas?</a:t>
            </a:r>
            <a:endParaRPr lang="en-US" sz="17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hlinkClick r:id="rId4"/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8309" y="394144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5" name="Text 0"/>
          <p:cNvSpPr/>
          <p:nvPr/>
        </p:nvSpPr>
        <p:spPr>
          <a:xfrm>
            <a:off x="2052312" y="742487"/>
            <a:ext cx="988375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5600"/>
              </a:lnSpc>
            </a:pPr>
            <a:r>
              <a:rPr lang="pl-PL" sz="8000" dirty="0" smtClean="0">
                <a:solidFill>
                  <a:srgbClr val="9998FF"/>
                </a:solidFill>
              </a:rPr>
              <a:t>Na koniec</a:t>
            </a:r>
            <a:r>
              <a:rPr lang="pl-PL" sz="8000" smtClean="0">
                <a:solidFill>
                  <a:srgbClr val="9998FF"/>
                </a:solidFill>
              </a:rPr>
              <a:t>, Kahoot:</a:t>
            </a:r>
            <a:endParaRPr lang="en-US" sz="8000" b="1" dirty="0">
              <a:solidFill>
                <a:srgbClr val="9998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736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42720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 to jest AI?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45784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462326" y="253924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Definicja AI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3025378"/>
            <a:ext cx="2974300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pl-PL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(Angl. Artifical Inteligence – Sztuczna Inteligencja) </a:t>
            </a:r>
            <a:r>
              <a:rPr lang="en-US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program komputerowy, który uczy się i podejmuje decyzje na podstawie danych.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707374" y="252162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11391" y="2539246"/>
            <a:ext cx="297430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Przykłady w życiu codziennym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11391" y="3381613"/>
            <a:ext cx="2974300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Netflix poleca filmy, Siri rozumie polecenia głosowe, a samochody autonomiczne jeżdżą samodzielnie.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54843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462326" y="562284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Jak działa AI?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62326" y="6108978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nie myśli jak człowiek, lecz analizuje liczby i wzorce ukryte w danych.</a:t>
            </a:r>
            <a:endParaRPr lang="en-US" sz="17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7777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865684" y="131323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 i matematyka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19398" y="34000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Dane liczbowe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9398" y="397287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widzi obiekty poprzez liczby, takie jak kolor czy waga.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309" y="453616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19398" y="480432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Układ współrzędnych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9398" y="537713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Dane zapisujemy jako punkty na wykresie z osiami X i Y.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587139" y="32699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Klasyfikacja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587139" y="3842742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uczy się rozróżniać grupy punktów (klasy), jak np. jabłka i banany.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587139" y="47527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Podział przestrzeni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587139" y="5325547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Klasyfikacja to podział wykresu na strefy odpowiadające różnym grupom.</a:t>
            </a:r>
            <a:endParaRPr lang="en-US" sz="17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6517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8309" y="394144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13" name="Text 0"/>
          <p:cNvSpPr/>
          <p:nvPr/>
        </p:nvSpPr>
        <p:spPr>
          <a:xfrm>
            <a:off x="2373325" y="211035"/>
            <a:ext cx="988375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just">
              <a:lnSpc>
                <a:spcPts val="5600"/>
              </a:lnSpc>
            </a:pPr>
            <a:r>
              <a:rPr lang="pl-PL" sz="4000" b="1" dirty="0" smtClean="0">
                <a:solidFill>
                  <a:srgbClr val="9998FF"/>
                </a:solidFill>
              </a:rPr>
              <a:t>Do sieci neuronowych nie można podać</a:t>
            </a:r>
            <a:endParaRPr lang="pl-PL" sz="4000" b="1" dirty="0">
              <a:solidFill>
                <a:srgbClr val="9998FF"/>
              </a:solidFill>
            </a:endParaRPr>
          </a:p>
          <a:p>
            <a:pPr algn="ctr">
              <a:lnSpc>
                <a:spcPts val="5600"/>
              </a:lnSpc>
            </a:pPr>
            <a:r>
              <a:rPr lang="pl-PL" sz="4000" b="1" dirty="0">
                <a:solidFill>
                  <a:srgbClr val="9998FF"/>
                </a:solidFill>
              </a:rPr>
              <a:t>n</a:t>
            </a:r>
            <a:r>
              <a:rPr lang="pl-PL" sz="4000" b="1" dirty="0" smtClean="0">
                <a:solidFill>
                  <a:srgbClr val="9998FF"/>
                </a:solidFill>
              </a:rPr>
              <a:t>ormalnych danych dlatego poddaje się je </a:t>
            </a:r>
          </a:p>
          <a:p>
            <a:pPr algn="ctr">
              <a:lnSpc>
                <a:spcPts val="5600"/>
              </a:lnSpc>
            </a:pPr>
            <a:r>
              <a:rPr lang="pl-PL" sz="4000" b="1" dirty="0" smtClean="0">
                <a:solidFill>
                  <a:srgbClr val="9998FF"/>
                </a:solidFill>
              </a:rPr>
              <a:t>P</a:t>
            </a:r>
            <a:r>
              <a:rPr lang="pl-PL" sz="4000" b="1" dirty="0" smtClean="0">
                <a:solidFill>
                  <a:srgbClr val="9998FF"/>
                </a:solidFill>
              </a:rPr>
              <a:t>rocesowi normalizacji.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21742" y="2533829"/>
            <a:ext cx="9257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 smtClean="0">
                <a:solidFill>
                  <a:schemeClr val="bg1"/>
                </a:solidFill>
              </a:rPr>
              <a:t>Czym jest normalizacja danych?</a:t>
            </a:r>
            <a:endParaRPr lang="pl-PL" sz="36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21742" y="3618279"/>
            <a:ext cx="5593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chemeClr val="bg1"/>
                </a:solidFill>
              </a:rPr>
              <a:t>Najprościej ujmując normalizacja to proces ujednolicania danych. Np. wszystkie liczby zmiennoprzecinkowe zmieniamy na liczby całkowite, albo na odwrót. Wszystko zależy od wymagań.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16" name="Shape 1"/>
          <p:cNvSpPr/>
          <p:nvPr/>
        </p:nvSpPr>
        <p:spPr>
          <a:xfrm>
            <a:off x="436766" y="265207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2" name="Shape 1"/>
          <p:cNvSpPr/>
          <p:nvPr/>
        </p:nvSpPr>
        <p:spPr>
          <a:xfrm>
            <a:off x="553579" y="529475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20" name="TextBox 19"/>
          <p:cNvSpPr txBox="1"/>
          <p:nvPr/>
        </p:nvSpPr>
        <p:spPr>
          <a:xfrm>
            <a:off x="1121742" y="5215313"/>
            <a:ext cx="9257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 smtClean="0">
                <a:solidFill>
                  <a:schemeClr val="bg1"/>
                </a:solidFill>
              </a:rPr>
              <a:t>Co by się stało bez przygotowywania danych? </a:t>
            </a:r>
            <a:endParaRPr lang="pl-PL" sz="36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21742" y="6066407"/>
            <a:ext cx="55938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chemeClr val="bg1"/>
                </a:solidFill>
              </a:rPr>
              <a:t>Pomyślmy np. do AI rozpoznającego obrazki podamy zdanie. W takim momencie program nie dostanie liczb, nie będzie mógł wykonać obliczeń i nie będzie w stanie działać. Właśnie dla tego normalizacja danych jest tak potrzebna.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3733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/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8309" y="394144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5" name="Text 0"/>
          <p:cNvSpPr/>
          <p:nvPr/>
        </p:nvSpPr>
        <p:spPr>
          <a:xfrm>
            <a:off x="758309" y="329512"/>
            <a:ext cx="641449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Przykład: jabłka i banany</a:t>
            </a:r>
            <a:endParaRPr lang="en-US" sz="4450" dirty="0"/>
          </a:p>
        </p:txBody>
      </p:sp>
      <p:sp>
        <p:nvSpPr>
          <p:cNvPr id="6" name="Text 1"/>
          <p:cNvSpPr/>
          <p:nvPr/>
        </p:nvSpPr>
        <p:spPr>
          <a:xfrm>
            <a:off x="758309" y="13834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Oś X: </a:t>
            </a:r>
            <a:r>
              <a:rPr lang="pl-PL" sz="2200" b="1" dirty="0" smtClean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waga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3726216" y="1921728"/>
            <a:ext cx="288190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Skala od 1 </a:t>
            </a:r>
            <a:r>
              <a:rPr lang="en-US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</a:t>
            </a:r>
            <a:r>
              <a:rPr lang="pl-PL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żółty</a:t>
            </a:r>
            <a:r>
              <a:rPr lang="en-US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 10 (czerwony)</a:t>
            </a:r>
            <a:endParaRPr lang="en-US" sz="1700" dirty="0"/>
          </a:p>
        </p:txBody>
      </p:sp>
      <p:sp>
        <p:nvSpPr>
          <p:cNvPr id="8" name="Text 3"/>
          <p:cNvSpPr/>
          <p:nvPr/>
        </p:nvSpPr>
        <p:spPr>
          <a:xfrm>
            <a:off x="3726216" y="140069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Oś Y: </a:t>
            </a:r>
            <a:r>
              <a:rPr lang="pl-PL" sz="2200" b="1" dirty="0" smtClean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kolor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58309" y="1976982"/>
            <a:ext cx="288190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Skala od 1 (lekki) do 10 (ciężki)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7594640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Położenie jabłek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594640" y="4410789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Są czerwone i ciężkie, znajdują się w prawym górnym rogu wykresu</a:t>
            </a:r>
            <a:endParaRPr lang="en-US" sz="1700" dirty="0"/>
          </a:p>
        </p:txBody>
      </p:sp>
      <p:sp>
        <p:nvSpPr>
          <p:cNvPr id="12" name="Text 7"/>
          <p:cNvSpPr/>
          <p:nvPr/>
        </p:nvSpPr>
        <p:spPr>
          <a:xfrm>
            <a:off x="11012805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Położenie bananów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1012805" y="4410789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pl-PL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Żółte</a:t>
            </a:r>
            <a:r>
              <a:rPr lang="en-US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 lekkie, pojawiają się w lewym dolnym rogu wykresu</a:t>
            </a:r>
            <a:endParaRPr lang="en-US" sz="1700" dirty="0"/>
          </a:p>
        </p:txBody>
      </p:sp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1967875536"/>
              </p:ext>
            </p:extLst>
          </p:nvPr>
        </p:nvGraphicFramePr>
        <p:xfrm>
          <a:off x="518160" y="3688397"/>
          <a:ext cx="6581253" cy="39926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110483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Graphic spid="1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8309" y="261747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Granica decyzji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58309" y="365510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1462326" y="372951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Znajdowanie linii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4215646"/>
            <a:ext cx="348674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szuka prostej linii, która oddziela jabłka od bananów na wykresie.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19819" y="365510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5923836" y="3729514"/>
            <a:ext cx="348674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Klasyfikacja nowego punktu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923836" y="4571881"/>
            <a:ext cx="348674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Nowy punkt powyżej linii jest np. jabłkiem, a poniżej - bananem.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9681329" y="365510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10385346" y="372951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Klasyfikator liniowy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385346" y="421564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najprostsza forma AI, która rozdziela dane prostą granicą.</a:t>
            </a:r>
            <a:endParaRPr lang="en-US" sz="17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9" grpId="0" animBg="1"/>
      <p:bldP spid="10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681051"/>
            <a:ext cx="669726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Odległość punktów (k-NN)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9352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Metoda k-NN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10789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pl-PL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(Ang. K nearest neighbours) - </a:t>
            </a:r>
            <a:r>
              <a:rPr lang="en-US" sz="1700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sprawdza, który znany punkt jest najbliżej nowego punktu, aby go zaklasyfikować.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87546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Wzór na odległość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448273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Odległość d = √[(x₂ − x₁)² + (y₂ − y₁)²], czyli liczymy różnice na osiach i wyciągamy pierwiastek.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87546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Przypisanie klasy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410789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Nowy punkt dostaje klasę punktu, który jest do niego najbliżej.</a:t>
            </a:r>
            <a:endParaRPr lang="en-US" sz="1700" dirty="0"/>
          </a:p>
        </p:txBody>
      </p:sp>
      <p:sp>
        <p:nvSpPr>
          <p:cNvPr id="9" name="Rectangle 8"/>
          <p:cNvSpPr/>
          <p:nvPr/>
        </p:nvSpPr>
        <p:spPr>
          <a:xfrm>
            <a:off x="12694596" y="7655668"/>
            <a:ext cx="1848255" cy="466928"/>
          </a:xfrm>
          <a:prstGeom prst="rect">
            <a:avLst/>
          </a:prstGeom>
          <a:solidFill>
            <a:srgbClr val="282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8309" y="394144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5" name="Text 0"/>
          <p:cNvSpPr/>
          <p:nvPr/>
        </p:nvSpPr>
        <p:spPr>
          <a:xfrm>
            <a:off x="758309" y="77521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Przykład obliczenia odległości</a:t>
            </a:r>
            <a:endParaRPr lang="en-US" sz="4450" dirty="0"/>
          </a:p>
        </p:txBody>
      </p:sp>
      <p:sp>
        <p:nvSpPr>
          <p:cNvPr id="6" name="Shape 1"/>
          <p:cNvSpPr/>
          <p:nvPr/>
        </p:nvSpPr>
        <p:spPr>
          <a:xfrm>
            <a:off x="758309" y="252555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7" name="Text 2"/>
          <p:cNvSpPr/>
          <p:nvPr/>
        </p:nvSpPr>
        <p:spPr>
          <a:xfrm>
            <a:off x="830997" y="2585443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3"/>
          <p:cNvSpPr/>
          <p:nvPr/>
        </p:nvSpPr>
        <p:spPr>
          <a:xfrm>
            <a:off x="1462326" y="259996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Nowy punkt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462326" y="3086100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Położony jest w punkcie (8,7)</a:t>
            </a:r>
            <a:endParaRPr lang="en-US" sz="1700" dirty="0"/>
          </a:p>
        </p:txBody>
      </p:sp>
      <p:sp>
        <p:nvSpPr>
          <p:cNvPr id="10" name="Shape 5"/>
          <p:cNvSpPr/>
          <p:nvPr/>
        </p:nvSpPr>
        <p:spPr>
          <a:xfrm>
            <a:off x="758309" y="386607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6"/>
          <p:cNvSpPr/>
          <p:nvPr/>
        </p:nvSpPr>
        <p:spPr>
          <a:xfrm>
            <a:off x="830997" y="3925967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7"/>
          <p:cNvSpPr/>
          <p:nvPr/>
        </p:nvSpPr>
        <p:spPr>
          <a:xfrm>
            <a:off x="1462326" y="394049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Odległość od jabłka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462326" y="4426625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Jabłko w (9,8), </a:t>
            </a:r>
            <a:endParaRPr lang="en-US" sz="1700" dirty="0"/>
          </a:p>
        </p:txBody>
      </p:sp>
      <p:sp>
        <p:nvSpPr>
          <p:cNvPr id="14" name="Shape 9"/>
          <p:cNvSpPr/>
          <p:nvPr/>
        </p:nvSpPr>
        <p:spPr>
          <a:xfrm>
            <a:off x="758309" y="520660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5" name="Text 10"/>
          <p:cNvSpPr/>
          <p:nvPr/>
        </p:nvSpPr>
        <p:spPr>
          <a:xfrm>
            <a:off x="830997" y="5281017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1"/>
          <p:cNvSpPr/>
          <p:nvPr/>
        </p:nvSpPr>
        <p:spPr>
          <a:xfrm>
            <a:off x="1462326" y="528101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Odległość od banana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1462326" y="5767149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Banan w (2,3), 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58309" y="654712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9" name="Text 14"/>
          <p:cNvSpPr/>
          <p:nvPr/>
        </p:nvSpPr>
        <p:spPr>
          <a:xfrm>
            <a:off x="830997" y="6621955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5"/>
          <p:cNvSpPr/>
          <p:nvPr/>
        </p:nvSpPr>
        <p:spPr>
          <a:xfrm>
            <a:off x="1462326" y="66215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Wniosek AI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1462326" y="7107674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Nowy punkt jest bliżej jabłka, więc AI klasyfikuje go jako jabłko.</a:t>
            </a:r>
            <a:endParaRPr lang="en-US" sz="1700" dirty="0"/>
          </a:p>
        </p:txBody>
      </p:sp>
      <p:sp>
        <p:nvSpPr>
          <p:cNvPr id="22" name="TextBox 21"/>
          <p:cNvSpPr txBox="1"/>
          <p:nvPr/>
        </p:nvSpPr>
        <p:spPr>
          <a:xfrm>
            <a:off x="2898144" y="4415694"/>
            <a:ext cx="16738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odległość</a:t>
            </a:r>
            <a:r>
              <a:rPr lang="en-US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√2</a:t>
            </a:r>
            <a:endParaRPr lang="en-US" dirty="0" smtClean="0"/>
          </a:p>
          <a:p>
            <a:endParaRPr lang="pl-PL" dirty="0"/>
          </a:p>
        </p:txBody>
      </p:sp>
      <p:sp>
        <p:nvSpPr>
          <p:cNvPr id="23" name="TextBox 22"/>
          <p:cNvSpPr txBox="1"/>
          <p:nvPr/>
        </p:nvSpPr>
        <p:spPr>
          <a:xfrm>
            <a:off x="2898144" y="5760157"/>
            <a:ext cx="18053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odległość</a:t>
            </a:r>
            <a:r>
              <a:rPr lang="en-US" dirty="0" smtClean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√52</a:t>
            </a:r>
            <a:endParaRPr lang="en-US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499798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9" grpId="0" animBg="1"/>
      <p:bldP spid="20" grpId="0" animBg="1"/>
      <p:bldP spid="21" grpId="0" animBg="1"/>
      <p:bldP spid="22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8309" y="394144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13" name="Text 0"/>
          <p:cNvSpPr/>
          <p:nvPr/>
        </p:nvSpPr>
        <p:spPr>
          <a:xfrm>
            <a:off x="2052089" y="668235"/>
            <a:ext cx="988375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5600"/>
              </a:lnSpc>
            </a:pPr>
            <a:r>
              <a:rPr lang="pl-PL" sz="4800" b="1" dirty="0" smtClean="0">
                <a:solidFill>
                  <a:srgbClr val="9998FF"/>
                </a:solidFill>
              </a:rPr>
              <a:t>Czym jest Deep Learning?</a:t>
            </a:r>
            <a:endParaRPr lang="en-US" sz="4450" b="1" dirty="0">
              <a:solidFill>
                <a:srgbClr val="9998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21742" y="2066973"/>
            <a:ext cx="61934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 smtClean="0">
                <a:solidFill>
                  <a:schemeClr val="bg1"/>
                </a:solidFill>
              </a:rPr>
              <a:t>Deep Learning to </a:t>
            </a:r>
            <a:r>
              <a:rPr lang="pl-PL" sz="3600" b="1" dirty="0" smtClean="0">
                <a:solidFill>
                  <a:schemeClr val="bg1"/>
                </a:solidFill>
              </a:rPr>
              <a:t>głęboka sieć neuronowa</a:t>
            </a:r>
            <a:r>
              <a:rPr lang="pl-PL" sz="3600" dirty="0" smtClean="0">
                <a:solidFill>
                  <a:schemeClr val="bg1"/>
                </a:solidFill>
              </a:rPr>
              <a:t> — program komputerowy wzorowany na ludzkim mózgu</a:t>
            </a:r>
            <a:endParaRPr lang="pl-PL" sz="36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21742" y="4525103"/>
            <a:ext cx="5593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chemeClr val="bg1"/>
                </a:solidFill>
              </a:rPr>
              <a:t>Składa się z wielu „warstw” sztucznych neuronów, które uczą się rozpoznawać bardzo skomplikowane wzory.</a:t>
            </a:r>
          </a:p>
          <a:p>
            <a:r>
              <a:rPr lang="pl-PL" dirty="0" smtClean="0">
                <a:solidFill>
                  <a:schemeClr val="bg1"/>
                </a:solidFill>
              </a:rPr>
              <a:t>Każda warstwa analizuje dane i przekazuje je dalej, coraz dokładniej rozumiejąc informacje.</a:t>
            </a:r>
          </a:p>
          <a:p>
            <a:r>
              <a:rPr lang="pl-PL" dirty="0" smtClean="0">
                <a:solidFill>
                  <a:schemeClr val="bg1"/>
                </a:solidFill>
              </a:rPr>
              <a:t>Dzięki temu potrafi robić rzeczy, które dla prostych metod są za trudne, np. rozpoznawać mowę, obrazy czy pisać tekst jak ChatGPT.</a:t>
            </a:r>
          </a:p>
          <a:p>
            <a:r>
              <a:rPr lang="pl-PL" dirty="0" smtClean="0">
                <a:solidFill>
                  <a:schemeClr val="bg1"/>
                </a:solidFill>
              </a:rPr>
              <a:t>To jeden z najważniejszych sposobów, w jaki działa dzisiejsza sztuczna inteligencja!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16" name="Shape 1"/>
          <p:cNvSpPr/>
          <p:nvPr/>
        </p:nvSpPr>
        <p:spPr>
          <a:xfrm>
            <a:off x="514588" y="216463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Box 16"/>
          <p:cNvSpPr txBox="1"/>
          <p:nvPr/>
        </p:nvSpPr>
        <p:spPr>
          <a:xfrm>
            <a:off x="8197960" y="3580269"/>
            <a:ext cx="4997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dirty="0" smtClean="0">
                <a:solidFill>
                  <a:srgbClr val="9998FF"/>
                </a:solidFill>
              </a:rPr>
              <a:t>Prosty Przykład:</a:t>
            </a:r>
            <a:endParaRPr lang="pl-PL" sz="4000" dirty="0">
              <a:solidFill>
                <a:srgbClr val="9998F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899583" y="4406073"/>
            <a:ext cx="5593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 smtClean="0">
                <a:solidFill>
                  <a:srgbClr val="9998FF"/>
                </a:solidFill>
              </a:rPr>
              <a:t>Wyobraź sobie, że chcesz rozpoznać zwierzę. Pierwsza warstwa patrzy na kolor, druga na kształt uszu, trzecia na wielkość, czwarta na ruch – aż w końcu rozpoznajesz, że to pies!</a:t>
            </a:r>
            <a:endParaRPr lang="pl-PL" b="1" dirty="0">
              <a:solidFill>
                <a:srgbClr val="9998FF"/>
              </a:solidFill>
            </a:endParaRPr>
          </a:p>
        </p:txBody>
      </p:sp>
      <p:sp>
        <p:nvSpPr>
          <p:cNvPr id="19" name="Shape 1"/>
          <p:cNvSpPr/>
          <p:nvPr/>
        </p:nvSpPr>
        <p:spPr>
          <a:xfrm>
            <a:off x="7493862" y="358026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8022155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/>
      <p:bldP spid="17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1078</Words>
  <Application>Microsoft Office PowerPoint</Application>
  <PresentationFormat>Custom</PresentationFormat>
  <Paragraphs>134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Barlow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16</cp:revision>
  <dcterms:created xsi:type="dcterms:W3CDTF">2025-05-18T16:13:23Z</dcterms:created>
  <dcterms:modified xsi:type="dcterms:W3CDTF">2025-05-18T18:40:01Z</dcterms:modified>
</cp:coreProperties>
</file>